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8F983-0F6A-E640-99A6-FD1DB092A9A4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66785-486B-BA47-A389-81A6EF129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5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6061"/>
            <a:ext cx="7772400" cy="1470025"/>
          </a:xfrm>
        </p:spPr>
        <p:txBody>
          <a:bodyPr>
            <a:noAutofit/>
          </a:bodyPr>
          <a:lstStyle/>
          <a:p>
            <a:r>
              <a:rPr lang="en-US" sz="6800" dirty="0" smtClean="0"/>
              <a:t>The Accusative Case</a:t>
            </a:r>
            <a:endParaRPr lang="en-US" sz="6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599"/>
            <a:ext cx="6400800" cy="41988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: -am, -as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: -um, -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neuter: -um, -a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: -</a:t>
            </a:r>
            <a:r>
              <a:rPr lang="en-US" dirty="0" err="1" smtClean="0">
                <a:solidFill>
                  <a:schemeClr val="tx1"/>
                </a:solidFill>
              </a:rPr>
              <a:t>em</a:t>
            </a:r>
            <a:r>
              <a:rPr lang="en-US" dirty="0" smtClean="0">
                <a:solidFill>
                  <a:schemeClr val="tx1"/>
                </a:solidFill>
              </a:rPr>
              <a:t>, -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: -um, -us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neuter: -</a:t>
            </a:r>
            <a:r>
              <a:rPr lang="en-US" dirty="0" err="1" smtClean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, -</a:t>
            </a:r>
            <a:r>
              <a:rPr lang="en-US" dirty="0" err="1" smtClean="0">
                <a:solidFill>
                  <a:schemeClr val="tx1"/>
                </a:solidFill>
              </a:rPr>
              <a:t>ua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: -</a:t>
            </a:r>
            <a:r>
              <a:rPr lang="en-US" dirty="0" err="1" smtClean="0">
                <a:solidFill>
                  <a:schemeClr val="tx1"/>
                </a:solidFill>
              </a:rPr>
              <a:t>em</a:t>
            </a:r>
            <a:r>
              <a:rPr lang="en-US" dirty="0" smtClean="0">
                <a:solidFill>
                  <a:schemeClr val="tx1"/>
                </a:solidFill>
              </a:rPr>
              <a:t>, -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6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9680" y="377544"/>
            <a:ext cx="7466241" cy="86177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Accusative of MOTION TO</a:t>
            </a:r>
            <a:endParaRPr 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36236"/>
            <a:ext cx="9144000" cy="4893648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/>
              <a:t>1. Also known as the accusative of “Limit of Motion”</a:t>
            </a:r>
          </a:p>
          <a:p>
            <a:pPr algn="ctr"/>
            <a:endParaRPr lang="en-US" sz="2300" dirty="0" smtClean="0"/>
          </a:p>
          <a:p>
            <a:pPr algn="ctr"/>
            <a:r>
              <a:rPr lang="en-US" sz="2300" dirty="0" smtClean="0"/>
              <a:t>2. This accusative is used:</a:t>
            </a:r>
          </a:p>
          <a:p>
            <a:pPr marL="342900" indent="-342900" algn="ctr">
              <a:buAutoNum type="alphaUcPeriod"/>
            </a:pPr>
            <a:r>
              <a:rPr lang="en-US" sz="2300" dirty="0" smtClean="0"/>
              <a:t>With names of towns, small islands, and peninsulas</a:t>
            </a:r>
          </a:p>
          <a:p>
            <a:pPr marL="342900" indent="-342900" algn="ctr">
              <a:buAutoNum type="alphaUcPeriod"/>
            </a:pPr>
            <a:r>
              <a:rPr lang="en-US" sz="2300" dirty="0" smtClean="0"/>
              <a:t>With </a:t>
            </a:r>
            <a:r>
              <a:rPr lang="en-US" sz="2300" dirty="0" err="1" smtClean="0"/>
              <a:t>domum</a:t>
            </a:r>
            <a:r>
              <a:rPr lang="en-US" sz="2300" dirty="0" smtClean="0"/>
              <a:t>, </a:t>
            </a:r>
            <a:r>
              <a:rPr lang="en-US" sz="2300" dirty="0" err="1" smtClean="0"/>
              <a:t>domos</a:t>
            </a:r>
            <a:r>
              <a:rPr lang="en-US" sz="2300" dirty="0" smtClean="0"/>
              <a:t>, and </a:t>
            </a:r>
            <a:r>
              <a:rPr lang="en-US" sz="2300" dirty="0" err="1" smtClean="0"/>
              <a:t>rus</a:t>
            </a:r>
            <a:endParaRPr lang="en-US" sz="2300" dirty="0" smtClean="0"/>
          </a:p>
          <a:p>
            <a:pPr marL="342900" indent="-342900" algn="ctr">
              <a:buAutoNum type="alphaUcPeriod"/>
            </a:pPr>
            <a:endParaRPr lang="en-US" sz="2300" dirty="0" smtClean="0"/>
          </a:p>
          <a:p>
            <a:pPr marL="342900" indent="-342900" algn="ctr"/>
            <a:r>
              <a:rPr lang="en-US" sz="2300" dirty="0" smtClean="0"/>
              <a:t>(Other designations of place require an added preposition, such as “ad”)</a:t>
            </a:r>
          </a:p>
          <a:p>
            <a:pPr marL="342900" indent="-342900" algn="ctr"/>
            <a:endParaRPr lang="en-US" sz="2300" dirty="0" smtClean="0"/>
          </a:p>
          <a:p>
            <a:pPr marL="342900" indent="-342900" algn="ctr"/>
            <a:r>
              <a:rPr lang="en-US" sz="2300" dirty="0" smtClean="0"/>
              <a:t>3. HOWEVER in poetry the accusative of any noun denoting a place can be used without a proposition to express “motion to”</a:t>
            </a:r>
          </a:p>
          <a:p>
            <a:pPr marL="342900" indent="-342900" algn="ctr"/>
            <a:endParaRPr lang="en-US" sz="2300" dirty="0" smtClean="0"/>
          </a:p>
          <a:p>
            <a:pPr marL="342900" indent="-342900" algn="ctr"/>
            <a:r>
              <a:rPr lang="en-US" sz="2300" dirty="0" smtClean="0"/>
              <a:t>4. Example: </a:t>
            </a:r>
            <a:r>
              <a:rPr lang="en-US" sz="2300" dirty="0" err="1" smtClean="0"/>
              <a:t>Romam</a:t>
            </a:r>
            <a:r>
              <a:rPr lang="en-US" sz="2300" dirty="0" smtClean="0"/>
              <a:t> </a:t>
            </a:r>
            <a:r>
              <a:rPr lang="en-US" sz="2300" dirty="0" err="1" smtClean="0"/>
              <a:t>veni</a:t>
            </a:r>
            <a:r>
              <a:rPr lang="en-US" sz="2300" i="1" dirty="0" smtClean="0"/>
              <a:t>: I came to Rome.</a:t>
            </a:r>
          </a:p>
          <a:p>
            <a:pPr marL="342900" indent="-342900" algn="ctr"/>
            <a:endParaRPr lang="en-US" dirty="0"/>
          </a:p>
          <a:p>
            <a:pPr marL="342900" indent="-342900"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3422" y="411866"/>
            <a:ext cx="8307266" cy="86177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Accusative of TIME DURATION</a:t>
            </a:r>
            <a:endParaRPr 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463423" y="2145136"/>
            <a:ext cx="8307266" cy="2846933"/>
          </a:xfrm>
          <a:prstGeom prst="rect">
            <a:avLst/>
          </a:prstGeom>
          <a:solidFill>
            <a:srgbClr val="FFFFFF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endParaRPr lang="en-US" sz="2300" dirty="0" smtClean="0">
              <a:solidFill>
                <a:srgbClr val="000000"/>
              </a:solidFill>
            </a:endParaRPr>
          </a:p>
          <a:p>
            <a:pPr marL="457200" indent="-457200" algn="ctr"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This accusative is pretty self explanatory</a:t>
            </a:r>
          </a:p>
          <a:p>
            <a:pPr marL="342900" indent="-342900" algn="ctr"/>
            <a:endParaRPr lang="en-US" sz="2300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en-US" sz="2300" dirty="0" smtClean="0">
                <a:solidFill>
                  <a:srgbClr val="000000"/>
                </a:solidFill>
              </a:rPr>
              <a:t>2. Emphasis is sometimes add by using the preposition “per”</a:t>
            </a:r>
          </a:p>
          <a:p>
            <a:pPr marL="342900" indent="-342900" algn="ctr"/>
            <a:endParaRPr lang="en-US" sz="2300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en-US" sz="2300" dirty="0" smtClean="0">
                <a:solidFill>
                  <a:srgbClr val="000000"/>
                </a:solidFill>
              </a:rPr>
              <a:t>3. Example: </a:t>
            </a:r>
            <a:r>
              <a:rPr lang="en-US" sz="2300" dirty="0" err="1" smtClean="0">
                <a:solidFill>
                  <a:srgbClr val="000000"/>
                </a:solidFill>
              </a:rPr>
              <a:t>Quadraginta</a:t>
            </a:r>
            <a:r>
              <a:rPr lang="en-US" sz="2300" dirty="0" smtClean="0">
                <a:solidFill>
                  <a:srgbClr val="000000"/>
                </a:solidFill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</a:rPr>
              <a:t>annos</a:t>
            </a:r>
            <a:r>
              <a:rPr lang="en-US" sz="2300" dirty="0" smtClean="0">
                <a:solidFill>
                  <a:srgbClr val="000000"/>
                </a:solidFill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</a:rPr>
              <a:t>vixit</a:t>
            </a:r>
            <a:r>
              <a:rPr lang="en-US" sz="2300" dirty="0" smtClean="0">
                <a:solidFill>
                  <a:srgbClr val="000000"/>
                </a:solidFill>
              </a:rPr>
              <a:t>: </a:t>
            </a:r>
            <a:r>
              <a:rPr lang="en-US" sz="2300" i="1" dirty="0" smtClean="0">
                <a:solidFill>
                  <a:srgbClr val="000000"/>
                </a:solidFill>
              </a:rPr>
              <a:t>He lived for forty years.</a:t>
            </a:r>
            <a:endParaRPr lang="en-US" sz="2300" dirty="0" smtClean="0">
              <a:solidFill>
                <a:srgbClr val="000000"/>
              </a:solidFill>
            </a:endParaRPr>
          </a:p>
          <a:p>
            <a:pPr marL="342900" indent="-342900" algn="ctr"/>
            <a:endParaRPr lang="en-US" sz="2300" dirty="0">
              <a:solidFill>
                <a:srgbClr val="000000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275" y="360383"/>
            <a:ext cx="8358758" cy="861774"/>
          </a:xfrm>
          <a:prstGeom prst="rect">
            <a:avLst/>
          </a:prstGeom>
          <a:solidFill>
            <a:srgbClr val="FFFFFF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Accusative of EXCLAMATION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1510412" y="2677130"/>
            <a:ext cx="5938665" cy="2246769"/>
          </a:xfrm>
          <a:prstGeom prst="rect">
            <a:avLst/>
          </a:prstGeom>
          <a:solidFill>
            <a:srgbClr val="FFFFFF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800" dirty="0" smtClean="0"/>
              <a:t>This accusative is usually modified by an adjective </a:t>
            </a:r>
          </a:p>
          <a:p>
            <a:pPr marL="457200" indent="-457200" algn="ctr">
              <a:buAutoNum type="arabicPeriod"/>
            </a:pPr>
            <a:endParaRPr lang="en-US" sz="2800" dirty="0" smtClean="0"/>
          </a:p>
          <a:p>
            <a:pPr marL="457200" indent="-457200" algn="ctr">
              <a:buAutoNum type="arabicPeriod"/>
            </a:pPr>
            <a:r>
              <a:rPr lang="en-US" sz="2800" dirty="0" smtClean="0"/>
              <a:t>Example: Me </a:t>
            </a:r>
            <a:r>
              <a:rPr lang="en-US" sz="2800" dirty="0" err="1" smtClean="0"/>
              <a:t>miserum</a:t>
            </a:r>
            <a:r>
              <a:rPr lang="en-US" sz="2800" dirty="0" smtClean="0"/>
              <a:t>: </a:t>
            </a:r>
            <a:r>
              <a:rPr lang="en-US" sz="2800" i="1" dirty="0" smtClean="0"/>
              <a:t>Ah, wretched me!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784" y="460573"/>
            <a:ext cx="8582313" cy="86177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Prepositions with the Accusative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376784" y="1535243"/>
            <a:ext cx="8359033" cy="507831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Accusative of </a:t>
            </a:r>
            <a:r>
              <a:rPr lang="en-US" b="1" u="sng" dirty="0" smtClean="0"/>
              <a:t>motion to</a:t>
            </a:r>
            <a:r>
              <a:rPr lang="en-US" b="1" dirty="0" smtClean="0"/>
              <a:t>: </a:t>
            </a:r>
          </a:p>
          <a:p>
            <a:pPr algn="ctr"/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Designations of place (other than with towns/small islands/peninsulas or </a:t>
            </a:r>
            <a:r>
              <a:rPr lang="en-US" dirty="0" err="1" smtClean="0"/>
              <a:t>domum/domos/rus</a:t>
            </a:r>
            <a:r>
              <a:rPr lang="en-US" dirty="0" smtClean="0"/>
              <a:t>) take the preposition “ad” or “in” to denote limit of motion 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r>
              <a:rPr lang="en-US" dirty="0" smtClean="0"/>
              <a:t>Ex: </a:t>
            </a:r>
            <a:r>
              <a:rPr lang="en-US" i="1" dirty="0" smtClean="0"/>
              <a:t>ad </a:t>
            </a:r>
            <a:r>
              <a:rPr lang="en-US" i="1" dirty="0" err="1" smtClean="0"/>
              <a:t>Italiam</a:t>
            </a:r>
            <a:r>
              <a:rPr lang="en-US" i="1" dirty="0" smtClean="0"/>
              <a:t> </a:t>
            </a:r>
            <a:r>
              <a:rPr lang="en-US" i="1" dirty="0" err="1" smtClean="0"/>
              <a:t>venit</a:t>
            </a:r>
            <a:r>
              <a:rPr lang="en-US" i="1" dirty="0" smtClean="0"/>
              <a:t> </a:t>
            </a:r>
            <a:r>
              <a:rPr lang="en-US" dirty="0" smtClean="0"/>
              <a:t>… He came to Italy</a:t>
            </a:r>
          </a:p>
          <a:p>
            <a:pPr marL="342900" indent="-342900" algn="ctr"/>
            <a:r>
              <a:rPr lang="en-US" dirty="0" smtClean="0"/>
              <a:t>OR</a:t>
            </a:r>
          </a:p>
          <a:p>
            <a:pPr marL="342900" indent="-342900" algn="ctr"/>
            <a:r>
              <a:rPr lang="en-US" i="1" dirty="0" err="1" smtClean="0"/>
              <a:t>Thurios</a:t>
            </a:r>
            <a:r>
              <a:rPr lang="en-US" i="1" dirty="0" smtClean="0"/>
              <a:t> in </a:t>
            </a:r>
            <a:r>
              <a:rPr lang="en-US" i="1" dirty="0" err="1" smtClean="0"/>
              <a:t>Italiam</a:t>
            </a:r>
            <a:r>
              <a:rPr lang="en-US" i="1" dirty="0" smtClean="0"/>
              <a:t> </a:t>
            </a:r>
            <a:r>
              <a:rPr lang="en-US" i="1" dirty="0" err="1" smtClean="0"/>
              <a:t>pervectus</a:t>
            </a:r>
            <a:r>
              <a:rPr lang="en-US" dirty="0" smtClean="0"/>
              <a:t> … carried to </a:t>
            </a:r>
            <a:r>
              <a:rPr lang="en-US" dirty="0" err="1" smtClean="0"/>
              <a:t>Thurii</a:t>
            </a:r>
            <a:r>
              <a:rPr lang="en-US" dirty="0" smtClean="0"/>
              <a:t> in Italy</a:t>
            </a:r>
            <a:endParaRPr lang="en-US" i="1" dirty="0" smtClean="0"/>
          </a:p>
          <a:p>
            <a:pPr marL="342900" indent="-342900" algn="ctr"/>
            <a:endParaRPr lang="en-US" dirty="0" smtClean="0"/>
          </a:p>
          <a:p>
            <a:pPr marL="342900" indent="-342900" algn="ctr"/>
            <a:r>
              <a:rPr lang="en-US" dirty="0" smtClean="0"/>
              <a:t>2. When </a:t>
            </a:r>
            <a:r>
              <a:rPr lang="en-US" dirty="0" err="1" smtClean="0"/>
              <a:t>domus</a:t>
            </a:r>
            <a:r>
              <a:rPr lang="en-US" dirty="0" smtClean="0"/>
              <a:t> means “house” it takes a preposition, usually “in”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r>
              <a:rPr lang="en-US" dirty="0" smtClean="0"/>
              <a:t>Ex: </a:t>
            </a:r>
            <a:r>
              <a:rPr lang="en-US" i="1" dirty="0" smtClean="0"/>
              <a:t>in </a:t>
            </a:r>
            <a:r>
              <a:rPr lang="en-US" i="1" dirty="0" err="1" smtClean="0"/>
              <a:t>domum</a:t>
            </a:r>
            <a:r>
              <a:rPr lang="en-US" i="1" dirty="0" smtClean="0"/>
              <a:t> </a:t>
            </a:r>
            <a:r>
              <a:rPr lang="en-US" i="1" dirty="0" err="1" smtClean="0"/>
              <a:t>veterem</a:t>
            </a:r>
            <a:r>
              <a:rPr lang="en-US" i="1" dirty="0" smtClean="0"/>
              <a:t> </a:t>
            </a:r>
            <a:r>
              <a:rPr lang="en-US" i="1" dirty="0" err="1" smtClean="0"/>
              <a:t>remigrare</a:t>
            </a:r>
            <a:r>
              <a:rPr lang="en-US" dirty="0" smtClean="0"/>
              <a:t> … to move back to an old house</a:t>
            </a:r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marL="342900" indent="-342900" algn="ctr"/>
            <a:r>
              <a:rPr lang="en-US" b="1" dirty="0" smtClean="0"/>
              <a:t>Accusative of </a:t>
            </a:r>
            <a:r>
              <a:rPr lang="en-US" b="1" u="sng" dirty="0" smtClean="0"/>
              <a:t>time duration</a:t>
            </a:r>
            <a:r>
              <a:rPr lang="en-US" b="1" dirty="0" smtClean="0"/>
              <a:t>:</a:t>
            </a:r>
          </a:p>
          <a:p>
            <a:pPr marL="342900" indent="-342900" algn="ctr"/>
            <a:endParaRPr lang="en-US" dirty="0" smtClean="0"/>
          </a:p>
          <a:p>
            <a:pPr marL="342900" indent="-342900" algn="ctr">
              <a:buAutoNum type="arabicPeriod"/>
            </a:pPr>
            <a:r>
              <a:rPr lang="en-US" dirty="0" smtClean="0"/>
              <a:t>Emphasis is sometimes added by using the preposition “per”</a:t>
            </a:r>
          </a:p>
          <a:p>
            <a:pPr marL="342900" indent="-342900" algn="ctr">
              <a:buAutoNum type="arabicPeriod"/>
            </a:pPr>
            <a:endParaRPr lang="en-US" dirty="0" smtClean="0"/>
          </a:p>
          <a:p>
            <a:pPr marL="342900" indent="-342900" algn="ctr"/>
            <a:r>
              <a:rPr lang="en-US" dirty="0" smtClean="0"/>
              <a:t>Ex: </a:t>
            </a:r>
            <a:r>
              <a:rPr lang="en-US" i="1" dirty="0" smtClean="0"/>
              <a:t>per biennium </a:t>
            </a:r>
            <a:r>
              <a:rPr lang="en-US" i="1" dirty="0" err="1" smtClean="0"/>
              <a:t>laboravi</a:t>
            </a:r>
            <a:r>
              <a:rPr lang="en-US" dirty="0" smtClean="0"/>
              <a:t> … I toiled throughout two 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9680" y="634960"/>
            <a:ext cx="7311767" cy="1015663"/>
          </a:xfrm>
          <a:prstGeom prst="rect">
            <a:avLst/>
          </a:prstGeom>
          <a:solidFill>
            <a:srgbClr val="FFFFFF">
              <a:alpha val="7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SOURCE: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424593" y="2642808"/>
            <a:ext cx="6161795" cy="1200329"/>
          </a:xfrm>
          <a:prstGeom prst="rect">
            <a:avLst/>
          </a:prstGeom>
          <a:solidFill>
            <a:srgbClr val="FFFFFF">
              <a:alpha val="7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000000"/>
                </a:solidFill>
              </a:rPr>
              <a:t>New Latin Grammar </a:t>
            </a:r>
            <a:r>
              <a:rPr lang="en-US" sz="3600" dirty="0" smtClean="0">
                <a:solidFill>
                  <a:srgbClr val="000000"/>
                </a:solidFill>
              </a:rPr>
              <a:t>by    Charles E. Bennett</a:t>
            </a:r>
            <a:endParaRPr lang="en-US" sz="3600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340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Accusative Case</vt:lpstr>
      <vt:lpstr>Slide 2</vt:lpstr>
      <vt:lpstr>Slide 3</vt:lpstr>
      <vt:lpstr>Slide 4</vt:lpstr>
      <vt:lpstr>Slide 5</vt:lpstr>
      <vt:lpstr>Slide 6</vt:lpstr>
    </vt:vector>
  </TitlesOfParts>
  <Company>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Accusative Case</dc:title>
  <dc:creator>Audrey Crowell</dc:creator>
  <cp:lastModifiedBy>Audrey Crowell</cp:lastModifiedBy>
  <cp:revision>3</cp:revision>
  <dcterms:created xsi:type="dcterms:W3CDTF">2011-09-19T12:30:35Z</dcterms:created>
  <dcterms:modified xsi:type="dcterms:W3CDTF">2011-09-19T12:58:58Z</dcterms:modified>
</cp:coreProperties>
</file>